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4" r:id="rId4"/>
    <p:sldId id="269" r:id="rId5"/>
    <p:sldId id="258" r:id="rId6"/>
    <p:sldId id="275" r:id="rId7"/>
    <p:sldId id="271" r:id="rId8"/>
    <p:sldId id="259" r:id="rId9"/>
    <p:sldId id="270" r:id="rId10"/>
    <p:sldId id="261" r:id="rId11"/>
    <p:sldId id="262" r:id="rId12"/>
    <p:sldId id="264" r:id="rId13"/>
    <p:sldId id="266" r:id="rId14"/>
    <p:sldId id="272" r:id="rId15"/>
    <p:sldId id="267" r:id="rId16"/>
    <p:sldId id="268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9" autoAdjust="0"/>
    <p:restoredTop sz="77953" autoAdjust="0"/>
  </p:normalViewPr>
  <p:slideViewPr>
    <p:cSldViewPr snapToGrid="0">
      <p:cViewPr varScale="1">
        <p:scale>
          <a:sx n="101" d="100"/>
          <a:sy n="101" d="100"/>
        </p:scale>
        <p:origin x="1229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130" d="100"/>
          <a:sy n="130" d="100"/>
        </p:scale>
        <p:origin x="984" y="-37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F1FE2E-CD90-8D43-94B0-9EB1E21D57AA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A6E2A5-F386-2249-BDEA-4397F00B7F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754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slieaross.wordpress.com/2010/10/27/adventures-in-native-american-symbols/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05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880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899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256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018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851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24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944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585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1521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130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284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95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92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9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8712" y="4343400"/>
            <a:ext cx="5486400" cy="4114800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https://leslieaross.wordpress.com/2010/10/27/adventures-in-native-american-symbols/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A6E2A5-F386-2249-BDEA-4397F00B7F7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49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48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36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7676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79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04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62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0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065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46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90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096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ED9EE-95F4-478F-AA8F-B2CB593E3E3E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2046B-C975-4777-A3DA-902F33D46B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56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slieaross.wordpress.com/2010/10/27/adventures-in-native-american-symbols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Foundations for an applied science of data visualization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3436" y="3602038"/>
            <a:ext cx="7324448" cy="165576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Geospatial Visualization</a:t>
            </a:r>
          </a:p>
          <a:p>
            <a:r>
              <a:rPr lang="en-US" dirty="0" smtClean="0"/>
              <a:t>Dr. Tateosian</a:t>
            </a:r>
          </a:p>
          <a:p>
            <a:r>
              <a:rPr lang="en-US" dirty="0" smtClean="0"/>
              <a:t>Center for Geospatial Analytics</a:t>
            </a:r>
          </a:p>
          <a:p>
            <a:r>
              <a:rPr lang="en-US" dirty="0" smtClean="0"/>
              <a:t>Reference: </a:t>
            </a:r>
            <a:r>
              <a:rPr lang="en-US" dirty="0"/>
              <a:t>Ware, Colin. </a:t>
            </a:r>
            <a:r>
              <a:rPr lang="en-US" i="1" dirty="0"/>
              <a:t>Information visualization: perception for design</a:t>
            </a:r>
            <a:r>
              <a:rPr lang="en-US" dirty="0"/>
              <a:t>. </a:t>
            </a:r>
            <a:r>
              <a:rPr lang="en-US" dirty="0" smtClean="0"/>
              <a:t>Chapter 1. Elsevier</a:t>
            </a:r>
            <a:r>
              <a:rPr lang="en-US" dirty="0"/>
              <a:t>, 2012.</a:t>
            </a:r>
          </a:p>
        </p:txBody>
      </p:sp>
    </p:spTree>
    <p:extLst>
      <p:ext uri="{BB962C8B-B14F-4D97-AF65-F5344CB8AC3E}">
        <p14:creationId xmlns:p14="http://schemas.microsoft.com/office/powerpoint/2010/main" val="183564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Perception of pictures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Are pictures as arbitrary as words? </a:t>
            </a:r>
          </a:p>
          <a:p>
            <a:pPr lvl="1"/>
            <a:r>
              <a:rPr lang="en-US" dirty="0" smtClean="0"/>
              <a:t>Supporting example</a:t>
            </a:r>
            <a:r>
              <a:rPr lang="en-US" dirty="0"/>
              <a:t>: Anthropologists showed a photo to a Bush woman seeing it for the 1st </a:t>
            </a:r>
            <a:r>
              <a:rPr lang="en-US" dirty="0" smtClean="0"/>
              <a:t>time.  She turned the photo ‘this way and that, in attempting to make sense out of the shadings of gray on the piece of paper’ [1] </a:t>
            </a:r>
          </a:p>
          <a:p>
            <a:r>
              <a:rPr lang="en-US" dirty="0" smtClean="0"/>
              <a:t>Is there some similarity between pictures and what they represent?  Supporting example: We recognize people in line drawings.</a:t>
            </a:r>
          </a:p>
          <a:p>
            <a:r>
              <a:rPr lang="en-US" dirty="0" smtClean="0"/>
              <a:t>Some symbols are better than others…</a:t>
            </a:r>
          </a:p>
          <a:p>
            <a:pPr lvl="1"/>
            <a:r>
              <a:rPr lang="en-US" dirty="0" smtClean="0"/>
              <a:t>Example: These 2 approaches </a:t>
            </a:r>
            <a:r>
              <a:rPr lang="en-US" dirty="0"/>
              <a:t>to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representing connectivity </a:t>
            </a:r>
            <a:r>
              <a:rPr lang="en-US" dirty="0"/>
              <a:t>between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graph nodes.</a:t>
            </a:r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8540" y="4821432"/>
            <a:ext cx="4257989" cy="124019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71276" y="6373017"/>
            <a:ext cx="1090035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[1] Herskovits</a:t>
            </a:r>
            <a:r>
              <a:rPr lang="en-US" dirty="0"/>
              <a:t>, Melville Jean. </a:t>
            </a:r>
            <a:r>
              <a:rPr lang="en-US" i="1" dirty="0"/>
              <a:t>Man and his works: The science of cultural anthropology</a:t>
            </a:r>
            <a:r>
              <a:rPr lang="en-US" dirty="0"/>
              <a:t>. New York: AA Knopf, 1948.</a:t>
            </a:r>
          </a:p>
        </p:txBody>
      </p:sp>
    </p:spTree>
    <p:extLst>
      <p:ext uri="{BB962C8B-B14F-4D97-AF65-F5344CB8AC3E}">
        <p14:creationId xmlns:p14="http://schemas.microsoft.com/office/powerpoint/2010/main" val="226228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Sensory: Understanding without </a:t>
            </a:r>
            <a:br>
              <a:rPr lang="en-US" dirty="0" smtClean="0"/>
            </a:br>
            <a:r>
              <a:rPr lang="en-US" dirty="0" smtClean="0"/>
              <a:t>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678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20 </a:t>
            </a:r>
            <a:r>
              <a:rPr lang="en-US" dirty="0"/>
              <a:t>billion or so neurons of the </a:t>
            </a:r>
            <a:r>
              <a:rPr lang="en-US" dirty="0" smtClean="0"/>
              <a:t>human brain devoted </a:t>
            </a:r>
            <a:r>
              <a:rPr lang="en-US" dirty="0"/>
              <a:t>to analyzing visual </a:t>
            </a:r>
            <a:r>
              <a:rPr lang="en-US" dirty="0" smtClean="0"/>
              <a:t>info. (~100 billion total neurons)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6509" y="396414"/>
            <a:ext cx="3165944" cy="360126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9659" y="3057590"/>
            <a:ext cx="3299310" cy="329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9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sensory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Enables understanding garnered </a:t>
            </a:r>
            <a:br>
              <a:rPr lang="en-US" dirty="0" smtClean="0"/>
            </a:br>
            <a:r>
              <a:rPr lang="en-US" dirty="0" smtClean="0"/>
              <a:t>without training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Is resistant to alternative </a:t>
            </a:r>
            <a:br>
              <a:rPr lang="en-US" dirty="0" smtClean="0"/>
            </a:br>
            <a:r>
              <a:rPr lang="en-US" dirty="0" smtClean="0"/>
              <a:t>connotations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Provides sensory immediacy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8904" y="1639756"/>
            <a:ext cx="4051994" cy="20190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3776" y="4420563"/>
            <a:ext cx="5057775" cy="1962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7912" y="3661710"/>
            <a:ext cx="5424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Illusions: We see one thing, though we know otherwise.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94596" y="6329224"/>
            <a:ext cx="4232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There are 5 regions with different patterns. </a:t>
            </a:r>
          </a:p>
        </p:txBody>
      </p:sp>
    </p:spTree>
    <p:extLst>
      <p:ext uri="{BB962C8B-B14F-4D97-AF65-F5344CB8AC3E}">
        <p14:creationId xmlns:p14="http://schemas.microsoft.com/office/powerpoint/2010/main" val="383094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Sensory visualization guidelines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 sensory representations when trying to increase understanding across cultural boundaries.  </a:t>
            </a:r>
          </a:p>
          <a:p>
            <a:r>
              <a:rPr lang="en-US" dirty="0" smtClean="0"/>
              <a:t>Design graphic representations of data by taking into account human sensory capabilities so that important data elements and data patterns can be quickly perceived.</a:t>
            </a:r>
          </a:p>
          <a:p>
            <a:r>
              <a:rPr lang="en-US" dirty="0" smtClean="0"/>
              <a:t>Important data should be represented by graphical elements that are more visually distinct than those representing less important information. (we can base this in psychophysics).</a:t>
            </a:r>
          </a:p>
          <a:p>
            <a:r>
              <a:rPr lang="en-US" dirty="0" smtClean="0"/>
              <a:t>Greater numerical quantities should be represented by graphical elements that </a:t>
            </a:r>
            <a:r>
              <a:rPr lang="en-US" dirty="0"/>
              <a:t>are more </a:t>
            </a:r>
            <a:r>
              <a:rPr lang="en-US" dirty="0" smtClean="0"/>
              <a:t>distinct.  (e.g., more strongly textured or vividly colored).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4060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Arbitrary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56687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Hard to learn (e.g., reading and writing takes years)</a:t>
            </a:r>
          </a:p>
          <a:p>
            <a:endParaRPr lang="en-US" dirty="0" smtClean="0"/>
          </a:p>
          <a:p>
            <a:r>
              <a:rPr lang="en-US" dirty="0" smtClean="0"/>
              <a:t>Easy to forget, unlike sensory encodings.</a:t>
            </a:r>
          </a:p>
          <a:p>
            <a:endParaRPr lang="en-US" dirty="0" smtClean="0"/>
          </a:p>
          <a:p>
            <a:r>
              <a:rPr lang="en-US" dirty="0" smtClean="0"/>
              <a:t>Embedded in culture and applications.</a:t>
            </a:r>
          </a:p>
          <a:p>
            <a:endParaRPr lang="en-US" dirty="0" smtClean="0"/>
          </a:p>
          <a:p>
            <a:r>
              <a:rPr lang="en-US" dirty="0" smtClean="0"/>
              <a:t>Symbols can be transient.</a:t>
            </a:r>
          </a:p>
          <a:p>
            <a:endParaRPr lang="en-US" dirty="0" smtClean="0"/>
          </a:p>
          <a:p>
            <a:r>
              <a:rPr lang="en-US" dirty="0" smtClean="0"/>
              <a:t>Formally powerful.</a:t>
            </a:r>
          </a:p>
          <a:p>
            <a:endParaRPr lang="en-US" dirty="0" smtClean="0"/>
          </a:p>
          <a:p>
            <a:r>
              <a:rPr lang="en-US" dirty="0" smtClean="0"/>
              <a:t>Graphical symbols should be formalized within and across applications.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385" y="5391888"/>
            <a:ext cx="2990850" cy="561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214" y="4401451"/>
            <a:ext cx="699287" cy="699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15190"/>
          <a:stretch/>
        </p:blipFill>
        <p:spPr>
          <a:xfrm>
            <a:off x="6908277" y="3410507"/>
            <a:ext cx="1069699" cy="1360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81427" t="42862" b="13135"/>
          <a:stretch/>
        </p:blipFill>
        <p:spPr>
          <a:xfrm>
            <a:off x="7262794" y="2280861"/>
            <a:ext cx="1183750" cy="104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524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Affordance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993019" cy="4351338"/>
          </a:xfrm>
        </p:spPr>
        <p:txBody>
          <a:bodyPr/>
          <a:lstStyle/>
          <a:p>
            <a:r>
              <a:rPr lang="en-US" dirty="0" smtClean="0"/>
              <a:t>Gibson: We perceive in order to operate on the environment.  Perception is designed for action.</a:t>
            </a:r>
          </a:p>
          <a:p>
            <a:r>
              <a:rPr lang="en-US" dirty="0" smtClean="0"/>
              <a:t>Affordances: perceivable possibilities.</a:t>
            </a:r>
          </a:p>
          <a:p>
            <a:pPr lvl="1"/>
            <a:r>
              <a:rPr lang="en-US" dirty="0" smtClean="0"/>
              <a:t>We know if staircases are climbable; </a:t>
            </a:r>
          </a:p>
          <a:p>
            <a:pPr lvl="1"/>
            <a:r>
              <a:rPr lang="en-US" dirty="0" smtClean="0"/>
              <a:t>knobs are pull-able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678" y="5062209"/>
            <a:ext cx="3068266" cy="1464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4698" y="541462"/>
            <a:ext cx="3210997" cy="24082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157" y="3464445"/>
            <a:ext cx="2316337" cy="281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818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of perceptual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6831508" cy="4733397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Stage 1: Parallel processing to extract low level properties</a:t>
            </a:r>
          </a:p>
          <a:p>
            <a:pPr lvl="1"/>
            <a:r>
              <a:rPr lang="en-US" dirty="0" smtClean="0"/>
              <a:t>Rapid parallel processing (200ms)</a:t>
            </a:r>
          </a:p>
          <a:p>
            <a:pPr lvl="1"/>
            <a:r>
              <a:rPr lang="en-US" dirty="0" smtClean="0"/>
              <a:t>Extract features (color, orientation, texture, movement)</a:t>
            </a:r>
            <a:endParaRPr lang="en-US" dirty="0"/>
          </a:p>
          <a:p>
            <a:r>
              <a:rPr lang="en-US" dirty="0" smtClean="0"/>
              <a:t>Stage 2: Pattern perception</a:t>
            </a:r>
          </a:p>
          <a:p>
            <a:pPr lvl="1"/>
            <a:r>
              <a:rPr lang="en-US" dirty="0" smtClean="0"/>
              <a:t>Slower serial processing (eye saccades)</a:t>
            </a:r>
          </a:p>
          <a:p>
            <a:pPr lvl="1"/>
            <a:r>
              <a:rPr lang="en-US" dirty="0" smtClean="0"/>
              <a:t>Objects and patterns perceived</a:t>
            </a:r>
            <a:endParaRPr lang="en-US" dirty="0"/>
          </a:p>
          <a:p>
            <a:r>
              <a:rPr lang="en-US" dirty="0" smtClean="0"/>
              <a:t>Stage 3: Visual working memory</a:t>
            </a:r>
          </a:p>
          <a:p>
            <a:pPr lvl="1"/>
            <a:r>
              <a:rPr lang="en-US" dirty="0" smtClean="0"/>
              <a:t>Objects held in visual working memory by active attention</a:t>
            </a:r>
          </a:p>
          <a:p>
            <a:pPr lvl="1"/>
            <a:r>
              <a:rPr lang="en-US" dirty="0" smtClean="0"/>
              <a:t>Only a few objects can be held at a time; constructed from available patterns.  </a:t>
            </a:r>
          </a:p>
          <a:p>
            <a:pPr lvl="1"/>
            <a:r>
              <a:rPr lang="en-US" dirty="0" smtClean="0"/>
              <a:t>Provide answers to a visual query.  E.g., looking for a route on a road map, the visual query triggers a search for connected red contours (highways) between two symbols (cities) </a:t>
            </a:r>
          </a:p>
          <a:p>
            <a:endParaRPr lang="en-US" dirty="0"/>
          </a:p>
          <a:p>
            <a:r>
              <a:rPr lang="en-US" dirty="0" smtClean="0"/>
              <a:t>The Ware book is organized by these stages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5084" y="2035216"/>
            <a:ext cx="4014740" cy="29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0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of visualization</a:t>
            </a:r>
          </a:p>
          <a:p>
            <a:r>
              <a:rPr lang="en-US" dirty="0" smtClean="0"/>
              <a:t>Visualization pipeline</a:t>
            </a:r>
          </a:p>
          <a:p>
            <a:r>
              <a:rPr lang="en-US" dirty="0" smtClean="0"/>
              <a:t>Sensory vs. symbolic</a:t>
            </a:r>
            <a:endParaRPr lang="en-US" dirty="0"/>
          </a:p>
          <a:p>
            <a:r>
              <a:rPr lang="en-US" dirty="0" smtClean="0"/>
              <a:t>Affordance</a:t>
            </a:r>
          </a:p>
          <a:p>
            <a:r>
              <a:rPr lang="en-US" dirty="0" smtClean="0"/>
              <a:t>Stages of perception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4618" y="3891000"/>
            <a:ext cx="4009537" cy="274415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899" y="556165"/>
            <a:ext cx="4014740" cy="297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939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35880" cy="494587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Convey huge amount of data</a:t>
            </a:r>
          </a:p>
          <a:p>
            <a:r>
              <a:rPr lang="en-US" dirty="0" smtClean="0"/>
              <a:t>Reveal surprising patterns (e.g., pockmarks aligning with geologic fault lines)</a:t>
            </a:r>
          </a:p>
          <a:p>
            <a:r>
              <a:rPr lang="en-US" dirty="0" smtClean="0"/>
              <a:t>Problems with the data are immediately apparent (e.g., ripples that are artifacts of the ship tossing)</a:t>
            </a:r>
          </a:p>
          <a:p>
            <a:r>
              <a:rPr lang="en-US" dirty="0" smtClean="0"/>
              <a:t>Both large and small scale features can be explored.</a:t>
            </a:r>
          </a:p>
          <a:p>
            <a:r>
              <a:rPr lang="en-US" dirty="0" smtClean="0"/>
              <a:t>Facilitate hypothesis formation (E.g., pockmarks formation?)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1570432"/>
            <a:ext cx="6978645" cy="3294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43026" y="5003422"/>
            <a:ext cx="33230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Multibeam</a:t>
            </a:r>
            <a:r>
              <a:rPr lang="en-US" dirty="0" smtClean="0"/>
              <a:t> echo sounder scan of </a:t>
            </a:r>
          </a:p>
          <a:p>
            <a:r>
              <a:rPr lang="en-US" dirty="0" err="1" smtClean="0"/>
              <a:t>Passamoquoddy</a:t>
            </a:r>
            <a:r>
              <a:rPr lang="en-US" dirty="0" smtClean="0"/>
              <a:t> Bay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9297" y="4864607"/>
            <a:ext cx="2143428" cy="16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6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 done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8933" cy="4351338"/>
          </a:xfrm>
        </p:spPr>
        <p:txBody>
          <a:bodyPr/>
          <a:lstStyle/>
          <a:p>
            <a:r>
              <a:rPr lang="en-US" dirty="0" smtClean="0"/>
              <a:t>What’s the problem?</a:t>
            </a:r>
          </a:p>
          <a:p>
            <a:r>
              <a:rPr lang="en-US" dirty="0" smtClean="0"/>
              <a:t>Problems </a:t>
            </a:r>
            <a:r>
              <a:rPr lang="en-US" dirty="0"/>
              <a:t>with the data are immediately </a:t>
            </a:r>
            <a:r>
              <a:rPr lang="en-US" dirty="0" smtClean="0"/>
              <a:t>apparent…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5002" t="26524" r="25126" b="26986"/>
          <a:stretch/>
        </p:blipFill>
        <p:spPr>
          <a:xfrm>
            <a:off x="6561222" y="365125"/>
            <a:ext cx="3940238" cy="58703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561222" y="6488668"/>
            <a:ext cx="5048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White=land masses, grey=water, black=eye fixations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536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Have you done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8933" cy="4351338"/>
          </a:xfrm>
        </p:spPr>
        <p:txBody>
          <a:bodyPr/>
          <a:lstStyle/>
          <a:p>
            <a:r>
              <a:rPr lang="en-US" dirty="0" smtClean="0"/>
              <a:t>What’s the problem?</a:t>
            </a:r>
          </a:p>
          <a:p>
            <a:r>
              <a:rPr lang="en-US" dirty="0" smtClean="0"/>
              <a:t>Problems </a:t>
            </a:r>
            <a:r>
              <a:rPr lang="en-US" dirty="0"/>
              <a:t>with the data are immediately </a:t>
            </a:r>
            <a:r>
              <a:rPr lang="en-US" dirty="0" smtClean="0"/>
              <a:t>apparent…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12" y="535813"/>
            <a:ext cx="5834822" cy="594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2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stages and some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494276" cy="4671752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Data collection and storage</a:t>
            </a:r>
          </a:p>
          <a:p>
            <a:pPr lvl="1"/>
            <a:r>
              <a:rPr lang="en-US" dirty="0" smtClean="0"/>
              <a:t>GPS, </a:t>
            </a:r>
            <a:r>
              <a:rPr lang="en-US" dirty="0" err="1" smtClean="0"/>
              <a:t>shapefiles</a:t>
            </a:r>
            <a:r>
              <a:rPr lang="en-US" dirty="0" smtClean="0"/>
              <a:t>, </a:t>
            </a:r>
            <a:r>
              <a:rPr lang="en-US" dirty="0" err="1" smtClean="0"/>
              <a:t>rasters</a:t>
            </a:r>
            <a:r>
              <a:rPr lang="en-US" dirty="0" smtClean="0"/>
              <a:t>, </a:t>
            </a:r>
            <a:r>
              <a:rPr lang="en-US" dirty="0" err="1" smtClean="0"/>
              <a:t>mySQL</a:t>
            </a:r>
            <a:r>
              <a:rPr lang="en-US" dirty="0" smtClean="0"/>
              <a:t>, </a:t>
            </a:r>
            <a:r>
              <a:rPr lang="en-US" dirty="0" err="1" smtClean="0"/>
              <a:t>PostGres</a:t>
            </a:r>
            <a:r>
              <a:rPr lang="en-US" dirty="0" smtClean="0"/>
              <a:t>/</a:t>
            </a:r>
            <a:r>
              <a:rPr lang="en-US" dirty="0" err="1" smtClean="0"/>
              <a:t>PostGIS</a:t>
            </a:r>
            <a:endParaRPr lang="en-US" dirty="0" smtClean="0"/>
          </a:p>
          <a:p>
            <a:r>
              <a:rPr lang="en-US" dirty="0" smtClean="0"/>
              <a:t>Preprocessing</a:t>
            </a:r>
          </a:p>
          <a:p>
            <a:pPr lvl="1"/>
            <a:r>
              <a:rPr lang="en-US" dirty="0" smtClean="0"/>
              <a:t>Python and R packages</a:t>
            </a:r>
          </a:p>
          <a:p>
            <a:r>
              <a:rPr lang="en-US" dirty="0" smtClean="0"/>
              <a:t>Mapping from data to visual representation</a:t>
            </a:r>
          </a:p>
          <a:p>
            <a:pPr lvl="1"/>
            <a:r>
              <a:rPr lang="en-US" dirty="0" smtClean="0"/>
              <a:t>Color brewer, map brewer, QGIS, Leaflet</a:t>
            </a:r>
          </a:p>
          <a:p>
            <a:r>
              <a:rPr lang="en-US" dirty="0" smtClean="0"/>
              <a:t>Human perceptual and cognitive system</a:t>
            </a:r>
          </a:p>
          <a:p>
            <a:pPr lvl="1"/>
            <a:r>
              <a:rPr lang="en-US" dirty="0" smtClean="0"/>
              <a:t>Human visual system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405" y="1837954"/>
            <a:ext cx="6249924" cy="427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252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from data to visual </a:t>
            </a:r>
            <a:r>
              <a:rPr lang="en-US" dirty="0" smtClean="0"/>
              <a:t>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urrent US Surface Weather Map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18"/>
          <a:stretch/>
        </p:blipFill>
        <p:spPr bwMode="auto">
          <a:xfrm>
            <a:off x="1588189" y="1690688"/>
            <a:ext cx="9015622" cy="4502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83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Sensory versus arbitrary symbols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536783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Sensory:  symbols and aspects of visualizations that are expressive because of their ability to use perceptual processing powers of the human brain (without learning).  </a:t>
            </a:r>
          </a:p>
          <a:p>
            <a:r>
              <a:rPr lang="en-US" dirty="0" smtClean="0"/>
              <a:t>Arbitrary: representations that must be learned. </a:t>
            </a:r>
            <a:r>
              <a:rPr lang="en-US" dirty="0"/>
              <a:t> </a:t>
            </a:r>
            <a:r>
              <a:rPr lang="en-US" dirty="0" smtClean="0"/>
              <a:t>Employs symbols.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983" y="1513683"/>
            <a:ext cx="2686050" cy="2457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359507" y="3971133"/>
            <a:ext cx="4708918" cy="10618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Left: “Expanding </a:t>
            </a:r>
            <a:r>
              <a:rPr lang="en-US" sz="1600" dirty="0" err="1" smtClean="0"/>
              <a:t>wavefront</a:t>
            </a:r>
            <a:r>
              <a:rPr lang="en-US" sz="1600" dirty="0" smtClean="0"/>
              <a:t> of a chemical reaction”</a:t>
            </a:r>
          </a:p>
          <a:p>
            <a:r>
              <a:rPr lang="en-US" sz="1600" dirty="0" smtClean="0"/>
              <a:t>Right: Composite surface from UAV scan. </a:t>
            </a:r>
          </a:p>
          <a:p>
            <a:r>
              <a:rPr lang="en-US" sz="1100" dirty="0" smtClean="0"/>
              <a:t>source</a:t>
            </a:r>
            <a:r>
              <a:rPr lang="en-US" sz="1100" dirty="0"/>
              <a:t>: http://www.roninims.com/aims-taking-off/</a:t>
            </a:r>
            <a:endParaRPr lang="en-US" sz="1100" dirty="0" smtClean="0"/>
          </a:p>
          <a:p>
            <a:r>
              <a:rPr lang="en-US" dirty="0" smtClean="0"/>
              <a:t>We understand these as a 3d surfaces intuitively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035" y="5341851"/>
            <a:ext cx="1394028" cy="13207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63743" y="5605247"/>
            <a:ext cx="1394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Learned symbols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5233" y="1599997"/>
            <a:ext cx="2880636" cy="228482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5943" y="5296669"/>
            <a:ext cx="1406633" cy="141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52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Semiotics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 dirty="0" smtClean="0"/>
              <a:t>The study of symbols and how they convey meaning.</a:t>
            </a:r>
          </a:p>
          <a:p>
            <a:r>
              <a:rPr lang="en-US" dirty="0" err="1"/>
              <a:t>Bertin</a:t>
            </a:r>
            <a:r>
              <a:rPr lang="en-US" dirty="0"/>
              <a:t>, Jacques. "Semiology of graphics: diagrams, networks, maps." (1983)</a:t>
            </a:r>
            <a:r>
              <a:rPr lang="en-US" dirty="0" smtClean="0"/>
              <a:t>.</a:t>
            </a:r>
          </a:p>
          <a:p>
            <a:r>
              <a:rPr lang="en-US" dirty="0" smtClean="0"/>
              <a:t>Are visual languages easy to learn and use? universal?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13" y="3935491"/>
            <a:ext cx="6373453" cy="2381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8957" y="4389121"/>
            <a:ext cx="3106122" cy="1578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14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Semiology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American symbols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5878"/>
          <a:stretch/>
        </p:blipFill>
        <p:spPr>
          <a:xfrm>
            <a:off x="6183547" y="403115"/>
            <a:ext cx="5531005" cy="645488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69081" y="987633"/>
            <a:ext cx="5241703" cy="161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160201" y="1926117"/>
            <a:ext cx="5241703" cy="161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171478" y="2844437"/>
            <a:ext cx="5241703" cy="161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081954" y="3843389"/>
            <a:ext cx="5241703" cy="161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211799" y="4839856"/>
            <a:ext cx="5241703" cy="161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endParaRPr lang="en-US" dirty="0" smtClean="0"/>
          </a:p>
        </p:txBody>
      </p:sp>
      <p:sp>
        <p:nvSpPr>
          <p:cNvPr id="11" name="Rectangle 10"/>
          <p:cNvSpPr/>
          <p:nvPr/>
        </p:nvSpPr>
        <p:spPr>
          <a:xfrm>
            <a:off x="6122275" y="5717864"/>
            <a:ext cx="5241703" cy="161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234354" y="6696754"/>
            <a:ext cx="5241703" cy="16124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324760" y="4656416"/>
            <a:ext cx="1224992" cy="2167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577131" y="53269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 smtClean="0"/>
              <a:t>Source: </a:t>
            </a:r>
            <a:r>
              <a:rPr lang="en-US" sz="1100" dirty="0" smtClean="0">
                <a:hlinkClick r:id="rId4"/>
              </a:rPr>
              <a:t>https</a:t>
            </a:r>
            <a:r>
              <a:rPr lang="en-US" sz="1100" dirty="0">
                <a:hlinkClick r:id="rId4"/>
              </a:rPr>
              <a:t>://leslieaross.wordpress.com/2010/10/27/adventures-in-native-american-symbols/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260978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15629</TotalTime>
  <Words>830</Words>
  <Application>Microsoft Office PowerPoint</Application>
  <PresentationFormat>Widescreen</PresentationFormat>
  <Paragraphs>126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Foundations for an applied science of data visualization</vt:lpstr>
      <vt:lpstr>Advantages of visualization</vt:lpstr>
      <vt:lpstr>Have you done this?</vt:lpstr>
      <vt:lpstr>Have you done this?</vt:lpstr>
      <vt:lpstr>Visualization stages and some tools</vt:lpstr>
      <vt:lpstr>Mapping from data to visual representation</vt:lpstr>
      <vt:lpstr>Sensory versus arbitrary symbols</vt:lpstr>
      <vt:lpstr>Semiotics</vt:lpstr>
      <vt:lpstr>Semiology example</vt:lpstr>
      <vt:lpstr>Perception of pictures </vt:lpstr>
      <vt:lpstr>Sensory: Understanding without  training</vt:lpstr>
      <vt:lpstr>Properties of sensory representation</vt:lpstr>
      <vt:lpstr>Sensory visualization guidelines</vt:lpstr>
      <vt:lpstr>Arbitrary symbols</vt:lpstr>
      <vt:lpstr>Affordance</vt:lpstr>
      <vt:lpstr>Model of perceptual processing</vt:lpstr>
      <vt:lpstr>Summary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</dc:creator>
  <cp:lastModifiedBy>Laura Tateosian</cp:lastModifiedBy>
  <cp:revision>83</cp:revision>
  <dcterms:created xsi:type="dcterms:W3CDTF">2015-06-22T23:50:57Z</dcterms:created>
  <dcterms:modified xsi:type="dcterms:W3CDTF">2017-01-20T21:16:05Z</dcterms:modified>
</cp:coreProperties>
</file>